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svg" ContentType="image/svg+xml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1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3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unnel Display"/>
      <p:regular r:id="rId17"/>
    </p:embeddedFont>
    <p:embeddedFont>
      <p:font typeface="Funnel Sans"/>
      <p:regular r:id="rId18"/>
    </p:embeddedFont>
    <p:embeddedFont>
      <p:font typeface="Funnel Sans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1.xml" Id="rId2" /><Relationship Type="http://schemas.openxmlformats.org/officeDocument/2006/relationships/slide" Target="/ppt/slides/slide2.xml" Id="rId3" /><Relationship Type="http://schemas.openxmlformats.org/officeDocument/2006/relationships/slide" Target="/ppt/slides/slide3.xml" Id="rId4" /><Relationship Type="http://schemas.openxmlformats.org/officeDocument/2006/relationships/slide" Target="/ppt/slides/slide4.xml" Id="rId5" /><Relationship Type="http://schemas.openxmlformats.org/officeDocument/2006/relationships/slide" Target="/ppt/slides/slide5.xml" Id="rId6" /><Relationship Type="http://schemas.openxmlformats.org/officeDocument/2006/relationships/slide" Target="/ppt/slides/slide6.xml" Id="rId7" /><Relationship Type="http://schemas.openxmlformats.org/officeDocument/2006/relationships/slide" Target="/ppt/slides/slide7.xml" Id="rId8" /><Relationship Type="http://schemas.openxmlformats.org/officeDocument/2006/relationships/slide" Target="/ppt/slides/slide8.xml" Id="rId9" /><Relationship Type="http://schemas.openxmlformats.org/officeDocument/2006/relationships/slide" Target="/ppt/slides/slide9.xml" Id="rId10" /><Relationship Type="http://schemas.openxmlformats.org/officeDocument/2006/relationships/slide" Target="/ppt/slides/slide10.xml" Id="rId11" /><Relationship Type="http://schemas.openxmlformats.org/officeDocument/2006/relationships/notesMaster" Target="/ppt/notesMasters/notesMaster1.xml" Id="rId12" /><Relationship Type="http://schemas.openxmlformats.org/officeDocument/2006/relationships/presProps" Target="/ppt/presProps.xml" Id="rId13" /><Relationship Type="http://schemas.openxmlformats.org/officeDocument/2006/relationships/viewProps" Target="/ppt/viewProps.xml" Id="rId14" /><Relationship Type="http://schemas.openxmlformats.org/officeDocument/2006/relationships/theme" Target="/ppt/theme/theme1.xml" Id="rId15" /><Relationship Type="http://schemas.openxmlformats.org/officeDocument/2006/relationships/tableStyles" Target="/ppt/tableStyles.xml" Id="rId16" /><Relationship Type="http://schemas.openxmlformats.org/officeDocument/2006/relationships/font" Target="/ppt/fonts/font1.fntdata" Id="rId17" /><Relationship Type="http://schemas.openxmlformats.org/officeDocument/2006/relationships/font" Target="/ppt/fonts/font2.fntdata" Id="rId18" /><Relationship Type="http://schemas.openxmlformats.org/officeDocument/2006/relationships/font" Target="/ppt/fonts/font3.fntdata" Id="rId19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.xml" Id="rId2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0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3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4.xml" Id="rId2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5.xml" Id="rId2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6.xml" Id="rId2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7.xml" Id="rId2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8.xml" Id="rId2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9.xml" Id="rId2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-1010-1.png" Id="rId1" /><Relationship Type="http://schemas.openxmlformats.org/officeDocument/2006/relationships/image" Target="/ppt/media/image-1010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-1011-1.png" Id="rId1" /><Relationship Type="http://schemas.openxmlformats.org/officeDocument/2006/relationships/image" Target="/ppt/media/image-1011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-1002-1.png" Id="rId1" /><Relationship Type="http://schemas.openxmlformats.org/officeDocument/2006/relationships/image" Target="/ppt/media/image-1002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-1003-1.png" Id="rId1" /><Relationship Type="http://schemas.openxmlformats.org/officeDocument/2006/relationships/image" Target="/ppt/media/image-1003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-1004-1.png" Id="rId1" /><Relationship Type="http://schemas.openxmlformats.org/officeDocument/2006/relationships/image" Target="/ppt/media/image-1004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-1005-1.png" Id="rId1" /><Relationship Type="http://schemas.openxmlformats.org/officeDocument/2006/relationships/image" Target="/ppt/media/image-1005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-1006-1.png" Id="rId1" /><Relationship Type="http://schemas.openxmlformats.org/officeDocument/2006/relationships/image" Target="/ppt/media/image-1006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-1007-1.png" Id="rId1" /><Relationship Type="http://schemas.openxmlformats.org/officeDocument/2006/relationships/image" Target="/ppt/media/image-1007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-1008-1.png" Id="rId1" /><Relationship Type="http://schemas.openxmlformats.org/officeDocument/2006/relationships/image" Target="/ppt/media/image-1008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-1009-1.png" Id="rId1" /><Relationship Type="http://schemas.openxmlformats.org/officeDocument/2006/relationships/image" Target="/ppt/media/image-1009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theme" Target="/ppt/theme/theme1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-1-1.png" Id="rId1" /><Relationship Type="http://schemas.openxmlformats.org/officeDocument/2006/relationships/slideLayout" Target="/ppt/slideLayouts/slideLayout2.xml" Id="rId2" /><Relationship Type="http://schemas.openxmlformats.org/officeDocument/2006/relationships/notesSlide" Target="/ppt/notesSlides/notesSlide1.xml" Id="rId3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-10-1.png" Id="rId1" /><Relationship Type="http://schemas.openxmlformats.org/officeDocument/2006/relationships/image" Target="/ppt/media/image-10-2.svg" Id="rId2" /><Relationship Type="http://schemas.openxmlformats.org/officeDocument/2006/relationships/image" Target="/ppt/media/image-10-3.png" Id="rId3" /><Relationship Type="http://schemas.openxmlformats.org/officeDocument/2006/relationships/image" Target="/ppt/media/image-10-4.svg" Id="rId4" /><Relationship Type="http://schemas.openxmlformats.org/officeDocument/2006/relationships/image" Target="/ppt/media/image-10-5.png" Id="rId5" /><Relationship Type="http://schemas.openxmlformats.org/officeDocument/2006/relationships/image" Target="/ppt/media/image-10-6.svg" Id="rId6" /><Relationship Type="http://schemas.openxmlformats.org/officeDocument/2006/relationships/image" Target="/ppt/media/image-10-7.png" Id="rId7" /><Relationship Type="http://schemas.openxmlformats.org/officeDocument/2006/relationships/image" Target="/ppt/media/image-10-8.svg" Id="rId8" /><Relationship Type="http://schemas.openxmlformats.org/officeDocument/2006/relationships/image" Target="/ppt/media/image-10-9.png" Id="rId9" /><Relationship Type="http://schemas.openxmlformats.org/officeDocument/2006/relationships/image" Target="/ppt/media/image-10-10.svg" Id="rId10" /><Relationship Type="http://schemas.openxmlformats.org/officeDocument/2006/relationships/slideLayout" Target="/ppt/slideLayouts/slideLayout11.xml" Id="rId11" /><Relationship Type="http://schemas.openxmlformats.org/officeDocument/2006/relationships/notesSlide" Target="/ppt/notesSlides/notesSlide10.xml" Id="rId12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-2-1.png" Id="rId1" /><Relationship Type="http://schemas.openxmlformats.org/officeDocument/2006/relationships/slideLayout" Target="/ppt/slideLayouts/slideLayout3.xml" Id="rId2" /><Relationship Type="http://schemas.openxmlformats.org/officeDocument/2006/relationships/notesSlide" Target="/ppt/notesSlides/notesSlide2.xml" Id="rId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-3-1.png" Id="rId1" /><Relationship Type="http://schemas.openxmlformats.org/officeDocument/2006/relationships/slideLayout" Target="/ppt/slideLayouts/slideLayout4.xml" Id="rId2" /><Relationship Type="http://schemas.openxmlformats.org/officeDocument/2006/relationships/notesSlide" Target="/ppt/notesSlides/notesSlide3.xml" Id="rId3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-4-1.png" Id="rId1" /><Relationship Type="http://schemas.openxmlformats.org/officeDocument/2006/relationships/slideLayout" Target="/ppt/slideLayouts/slideLayout5.xml" Id="rId2" /><Relationship Type="http://schemas.openxmlformats.org/officeDocument/2006/relationships/notesSlide" Target="/ppt/notesSlides/notesSlide4.xml" Id="rId3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-5-1.png" Id="rId1" /><Relationship Type="http://schemas.openxmlformats.org/officeDocument/2006/relationships/slideLayout" Target="/ppt/slideLayouts/slideLayout6.xml" Id="rId2" /><Relationship Type="http://schemas.openxmlformats.org/officeDocument/2006/relationships/notesSlide" Target="/ppt/notesSlides/notesSlide5.xml" Id="rId3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-6-1.png" Id="rId1" /><Relationship Type="http://schemas.openxmlformats.org/officeDocument/2006/relationships/slideLayout" Target="/ppt/slideLayouts/slideLayout7.xml" Id="rId2" /><Relationship Type="http://schemas.openxmlformats.org/officeDocument/2006/relationships/notesSlide" Target="/ppt/notesSlides/notesSlide6.xml" Id="rId3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-7-1.png" Id="rId1" /><Relationship Type="http://schemas.openxmlformats.org/officeDocument/2006/relationships/image" Target="/ppt/media/image-7-2.png" Id="rId2" /><Relationship Type="http://schemas.openxmlformats.org/officeDocument/2006/relationships/image" Target="/ppt/media/image-7-3.png" Id="rId3" /><Relationship Type="http://schemas.openxmlformats.org/officeDocument/2006/relationships/slideLayout" Target="/ppt/slideLayouts/slideLayout8.xml" Id="rId4" /><Relationship Type="http://schemas.openxmlformats.org/officeDocument/2006/relationships/notesSlide" Target="/ppt/notesSlides/notesSlide7.xml" Id="rId5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-8-1.png" Id="rId1" /><Relationship Type="http://schemas.openxmlformats.org/officeDocument/2006/relationships/slideLayout" Target="/ppt/slideLayouts/slideLayout9.xml" Id="rId2" /><Relationship Type="http://schemas.openxmlformats.org/officeDocument/2006/relationships/notesSlide" Target="/ppt/notesSlides/notesSlide8.xml" Id="rId3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-9-1.png" Id="rId1" /><Relationship Type="http://schemas.openxmlformats.org/officeDocument/2006/relationships/slideLayout" Target="/ppt/slideLayouts/slideLayout10.xml" Id="rId2" /><Relationship Type="http://schemas.openxmlformats.org/officeDocument/2006/relationships/notesSlide" Target="/ppt/notesSlides/notesSlide9.xml" Id="rId3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Customer Shopping Behaviour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Uncovering insights from 3,900 purchases to drive strategic business decisions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6410" y="818436"/>
            <a:ext cx="7337227" cy="677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Strategic Recommendations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806410" y="1956911"/>
            <a:ext cx="4185523" cy="2611874"/>
          </a:xfrm>
          <a:prstGeom prst="roundRect">
            <a:avLst>
              <a:gd name="adj" fmla="val 3705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44416" y="2194917"/>
            <a:ext cx="691158" cy="691158"/>
          </a:xfrm>
          <a:prstGeom prst="roundRect">
            <a:avLst>
              <a:gd name="adj" fmla="val 13228648"/>
            </a:avLst>
          </a:prstGeom>
          <a:solidFill>
            <a:srgbClr val="3371A5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34440" y="2384941"/>
            <a:ext cx="310991" cy="3109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44416" y="3116461"/>
            <a:ext cx="2710815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Boost Subscriptions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44416" y="3593544"/>
            <a:ext cx="3709511" cy="737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Promote exclusive benefits to convert the 27% non-subscribers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5222319" y="1956911"/>
            <a:ext cx="4185642" cy="2611874"/>
          </a:xfrm>
          <a:prstGeom prst="roundRect">
            <a:avLst>
              <a:gd name="adj" fmla="val 3705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60325" y="2194917"/>
            <a:ext cx="691158" cy="691158"/>
          </a:xfrm>
          <a:prstGeom prst="roundRect">
            <a:avLst>
              <a:gd name="adj" fmla="val 13228648"/>
            </a:avLst>
          </a:prstGeom>
          <a:solidFill>
            <a:srgbClr val="3371A5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0349" y="2384941"/>
            <a:ext cx="310991" cy="3109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60325" y="3116461"/>
            <a:ext cx="2710815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Loyalty Programs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5460325" y="3593544"/>
            <a:ext cx="3709630" cy="737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Reward repeat buyers to accelerate movement into loyal segment</a:t>
            </a:r>
            <a:endParaRPr lang="en-US" sz="1800" dirty="0"/>
          </a:p>
        </p:txBody>
      </p:sp>
      <p:sp>
        <p:nvSpPr>
          <p:cNvPr id="13" name="Shape 9"/>
          <p:cNvSpPr/>
          <p:nvPr/>
        </p:nvSpPr>
        <p:spPr>
          <a:xfrm>
            <a:off x="9638348" y="1956911"/>
            <a:ext cx="4185642" cy="2611874"/>
          </a:xfrm>
          <a:prstGeom prst="roundRect">
            <a:avLst>
              <a:gd name="adj" fmla="val 3705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6353" y="2194917"/>
            <a:ext cx="691158" cy="691158"/>
          </a:xfrm>
          <a:prstGeom prst="roundRect">
            <a:avLst>
              <a:gd name="adj" fmla="val 13228648"/>
            </a:avLst>
          </a:prstGeom>
          <a:solidFill>
            <a:srgbClr val="3371A5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6377" y="2384941"/>
            <a:ext cx="310991" cy="3109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6353" y="3116461"/>
            <a:ext cx="2710815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Review Discounts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9876353" y="3593544"/>
            <a:ext cx="3709630" cy="737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Balance promotional sales with margin control for profitability</a:t>
            </a:r>
            <a:endParaRPr lang="en-US" sz="1800" dirty="0"/>
          </a:p>
        </p:txBody>
      </p:sp>
      <p:sp>
        <p:nvSpPr>
          <p:cNvPr id="18" name="Shape 13"/>
          <p:cNvSpPr/>
          <p:nvPr/>
        </p:nvSpPr>
        <p:spPr>
          <a:xfrm>
            <a:off x="806410" y="4799171"/>
            <a:ext cx="6393537" cy="2611874"/>
          </a:xfrm>
          <a:prstGeom prst="roundRect">
            <a:avLst>
              <a:gd name="adj" fmla="val 3705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44416" y="5037177"/>
            <a:ext cx="691158" cy="691158"/>
          </a:xfrm>
          <a:prstGeom prst="roundRect">
            <a:avLst>
              <a:gd name="adj" fmla="val 13228648"/>
            </a:avLst>
          </a:prstGeom>
          <a:solidFill>
            <a:srgbClr val="3371A5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4440" y="5227201"/>
            <a:ext cx="310991" cy="31099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44416" y="5958721"/>
            <a:ext cx="2710815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Product Positioning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1044416" y="6435804"/>
            <a:ext cx="5917525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Highlight top-rated items in marketing campaigns</a:t>
            </a:r>
            <a:endParaRPr lang="en-US" sz="1800" dirty="0"/>
          </a:p>
        </p:txBody>
      </p:sp>
      <p:sp>
        <p:nvSpPr>
          <p:cNvPr id="23" name="Shape 17"/>
          <p:cNvSpPr/>
          <p:nvPr/>
        </p:nvSpPr>
        <p:spPr>
          <a:xfrm>
            <a:off x="7430333" y="4799171"/>
            <a:ext cx="6393656" cy="2611874"/>
          </a:xfrm>
          <a:prstGeom prst="roundRect">
            <a:avLst>
              <a:gd name="adj" fmla="val 3705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8339" y="5037177"/>
            <a:ext cx="691158" cy="691158"/>
          </a:xfrm>
          <a:prstGeom prst="roundRect">
            <a:avLst>
              <a:gd name="adj" fmla="val 13228648"/>
            </a:avLst>
          </a:prstGeom>
          <a:solidFill>
            <a:srgbClr val="3371A5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8363" y="5227201"/>
            <a:ext cx="310991" cy="31099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8339" y="5958721"/>
            <a:ext cx="2710815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Targeted Marketing</a:t>
            </a:r>
            <a:endParaRPr lang="en-US" sz="2100" dirty="0"/>
          </a:p>
        </p:txBody>
      </p:sp>
      <p:sp>
        <p:nvSpPr>
          <p:cNvPr id="27" name="Text 20"/>
          <p:cNvSpPr/>
          <p:nvPr/>
        </p:nvSpPr>
        <p:spPr>
          <a:xfrm>
            <a:off x="7668339" y="6435804"/>
            <a:ext cx="5917644" cy="737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Focus on high-revenue age groups and express shipping users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1382" y="632579"/>
            <a:ext cx="5411986" cy="676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Dataset at a Glance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91382" y="1768912"/>
            <a:ext cx="2319695" cy="759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50"/>
              </a:lnSpc>
              <a:buNone/>
            </a:pPr>
            <a:r>
              <a:rPr lang="en-US" sz="5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3.9K</a:t>
            </a:r>
            <a:endParaRPr lang="en-US" sz="5950" dirty="0"/>
          </a:p>
        </p:txBody>
      </p:sp>
      <p:sp>
        <p:nvSpPr>
          <p:cNvPr id="5" name="Text 2"/>
          <p:cNvSpPr/>
          <p:nvPr/>
        </p:nvSpPr>
        <p:spPr>
          <a:xfrm>
            <a:off x="6291382" y="2815233"/>
            <a:ext cx="2319695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Total Purchases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291382" y="3291483"/>
            <a:ext cx="2319695" cy="736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Transactions analyzed across all categories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898493" y="1768912"/>
            <a:ext cx="2319695" cy="759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50"/>
              </a:lnSpc>
              <a:buNone/>
            </a:pPr>
            <a:r>
              <a:rPr lang="en-US" sz="5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18</a:t>
            </a:r>
            <a:endParaRPr lang="en-US" sz="5950" dirty="0"/>
          </a:p>
        </p:txBody>
      </p:sp>
      <p:sp>
        <p:nvSpPr>
          <p:cNvPr id="8" name="Text 5"/>
          <p:cNvSpPr/>
          <p:nvPr/>
        </p:nvSpPr>
        <p:spPr>
          <a:xfrm>
            <a:off x="8898493" y="2815233"/>
            <a:ext cx="2319695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 Points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8898493" y="3291483"/>
            <a:ext cx="2319695" cy="1104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Comprehensive customer and purchase attributes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11505605" y="1768912"/>
            <a:ext cx="2319695" cy="759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50"/>
              </a:lnSpc>
              <a:buNone/>
            </a:pPr>
            <a:r>
              <a:rPr lang="en-US" sz="5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25</a:t>
            </a:r>
            <a:endParaRPr lang="en-US" sz="5950" dirty="0"/>
          </a:p>
        </p:txBody>
      </p:sp>
      <p:sp>
        <p:nvSpPr>
          <p:cNvPr id="11" name="Text 8"/>
          <p:cNvSpPr/>
          <p:nvPr/>
        </p:nvSpPr>
        <p:spPr>
          <a:xfrm>
            <a:off x="11505605" y="2815233"/>
            <a:ext cx="2319695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Product Categories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1505605" y="3629739"/>
            <a:ext cx="2319695" cy="736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Diverse range of items tracked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8898493" y="4970383"/>
            <a:ext cx="2319695" cy="759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50"/>
              </a:lnSpc>
              <a:buNone/>
            </a:pPr>
            <a:r>
              <a:rPr lang="en-US" sz="5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50</a:t>
            </a:r>
            <a:endParaRPr lang="en-US" sz="5950" dirty="0"/>
          </a:p>
        </p:txBody>
      </p:sp>
      <p:sp>
        <p:nvSpPr>
          <p:cNvPr id="14" name="Text 11"/>
          <p:cNvSpPr/>
          <p:nvPr/>
        </p:nvSpPr>
        <p:spPr>
          <a:xfrm>
            <a:off x="8898493" y="6016704"/>
            <a:ext cx="2319695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Locations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8898493" y="6492954"/>
            <a:ext cx="2319695" cy="1104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Geographic distribution of customers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57112"/>
            <a:ext cx="723209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Our Three-Phase Approach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72010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01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3096458"/>
            <a:ext cx="3614618" cy="3048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6" name="Text 3"/>
          <p:cNvSpPr/>
          <p:nvPr/>
        </p:nvSpPr>
        <p:spPr>
          <a:xfrm>
            <a:off x="6324124" y="3277076"/>
            <a:ext cx="32771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Python Data Preparation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324124" y="3772614"/>
            <a:ext cx="36146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Cleaned and engineered features for analysis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178058" y="272010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02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10178058" y="3096458"/>
            <a:ext cx="3614618" cy="3048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10" name="Text 7"/>
          <p:cNvSpPr/>
          <p:nvPr/>
        </p:nvSpPr>
        <p:spPr>
          <a:xfrm>
            <a:off x="10178058" y="3277076"/>
            <a:ext cx="297049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SQL Business Analysis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178058" y="3772614"/>
            <a:ext cx="36146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Structured queries to answer key questions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24124" y="495740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24124" y="5333762"/>
            <a:ext cx="7468553" cy="3048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14" name="Text 11"/>
          <p:cNvSpPr/>
          <p:nvPr/>
        </p:nvSpPr>
        <p:spPr>
          <a:xfrm>
            <a:off x="6324124" y="5514380"/>
            <a:ext cx="29277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Power BI Visualization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324124" y="600991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Interactive dashboard for insights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42881"/>
            <a:ext cx="735222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 Preparation Highlights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445187"/>
            <a:ext cx="2099905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Cleaning &amp; Standardization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3740348"/>
            <a:ext cx="20999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Imputed 37 missing review ratings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973122"/>
            <a:ext cx="20999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Standardized column naming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822871"/>
            <a:ext cx="20999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Verified data consistency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015532" y="2445187"/>
            <a:ext cx="209990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015532" y="3388400"/>
            <a:ext cx="20999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Created age group segments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015532" y="4621173"/>
            <a:ext cx="20999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Calculated purchase frequency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9015532" y="5853946"/>
            <a:ext cx="20999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Removed redundant columns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1706939" y="2445187"/>
            <a:ext cx="209990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1706939" y="3388400"/>
            <a:ext cx="20999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Connected to PostgreSQL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1706939" y="4238149"/>
            <a:ext cx="20999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Loaded cleaned data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1706939" y="5087898"/>
            <a:ext cx="20999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Ready for SQL analysis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0978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Revenue Insights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172772"/>
            <a:ext cx="3614618" cy="2808684"/>
          </a:xfrm>
          <a:prstGeom prst="roundRect">
            <a:avLst>
              <a:gd name="adj" fmla="val 358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2419707"/>
            <a:ext cx="28353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Gender Revenue Gap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2915245"/>
            <a:ext cx="31207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Male customers: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$157,890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84659" y="3441859"/>
            <a:ext cx="31207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Female customers: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$75,191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84659" y="3968472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Males generate 2x more revenue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4691658" y="2172772"/>
            <a:ext cx="3614618" cy="2808684"/>
          </a:xfrm>
          <a:prstGeom prst="roundRect">
            <a:avLst>
              <a:gd name="adj" fmla="val 358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938593" y="24197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Shipping Impact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38593" y="2915245"/>
            <a:ext cx="31207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Express: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$60.48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avg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938593" y="3441859"/>
            <a:ext cx="31207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Standard: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$58.46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avg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938593" y="3968472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Premium shipping = higher spend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837724" y="5220772"/>
            <a:ext cx="7468553" cy="1899047"/>
          </a:xfrm>
          <a:prstGeom prst="roundRect">
            <a:avLst>
              <a:gd name="adj" fmla="val 529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84659" y="54677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Category Leader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84659" y="5963245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Clothing dominates with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$100K+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revenue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1084659" y="6489859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2K sales in clothing alone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977" y="453390"/>
            <a:ext cx="4524375" cy="48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Customer Segmentation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977" y="1267897"/>
            <a:ext cx="13476446" cy="73513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59712" y="8649772"/>
            <a:ext cx="164783" cy="164783"/>
          </a:xfrm>
          <a:prstGeom prst="roundRect">
            <a:avLst>
              <a:gd name="adj" fmla="val 11098"/>
            </a:avLst>
          </a:prstGeom>
          <a:solidFill>
            <a:srgbClr val="12283A"/>
          </a:solidFill>
          <a:ln/>
        </p:spPr>
      </p:sp>
      <p:sp>
        <p:nvSpPr>
          <p:cNvPr id="5" name="Text 2"/>
          <p:cNvSpPr/>
          <p:nvPr/>
        </p:nvSpPr>
        <p:spPr>
          <a:xfrm>
            <a:off x="4585454" y="8649772"/>
            <a:ext cx="382072" cy="164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Loyal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6832163" y="8649772"/>
            <a:ext cx="164783" cy="164783"/>
          </a:xfrm>
          <a:prstGeom prst="roundRect">
            <a:avLst>
              <a:gd name="adj" fmla="val 11098"/>
            </a:avLst>
          </a:prstGeom>
          <a:solidFill>
            <a:srgbClr val="2D6493"/>
          </a:solidFill>
          <a:ln/>
        </p:spPr>
      </p:sp>
      <p:sp>
        <p:nvSpPr>
          <p:cNvPr id="7" name="Text 4"/>
          <p:cNvSpPr/>
          <p:nvPr/>
        </p:nvSpPr>
        <p:spPr>
          <a:xfrm>
            <a:off x="7057906" y="8649772"/>
            <a:ext cx="740212" cy="164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Returning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9662874" y="8649772"/>
            <a:ext cx="164783" cy="164783"/>
          </a:xfrm>
          <a:prstGeom prst="roundRect">
            <a:avLst>
              <a:gd name="adj" fmla="val 11098"/>
            </a:avLst>
          </a:prstGeom>
          <a:solidFill>
            <a:srgbClr val="649FCF"/>
          </a:solidFill>
          <a:ln/>
        </p:spPr>
      </p:sp>
      <p:sp>
        <p:nvSpPr>
          <p:cNvPr id="9" name="Text 6"/>
          <p:cNvSpPr/>
          <p:nvPr/>
        </p:nvSpPr>
        <p:spPr>
          <a:xfrm>
            <a:off x="9888617" y="8649772"/>
            <a:ext cx="333970" cy="164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New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576977" y="9000053"/>
            <a:ext cx="13476446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80% of customers are loyal buyers with multiple purchases. Focus retention efforts on converting returning customers to loyal status.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4703" y="491371"/>
            <a:ext cx="3301008" cy="407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Subscription Analysis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3663553" y="2162175"/>
            <a:ext cx="1703546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73%</a:t>
            </a:r>
            <a:endParaRPr lang="en-US" sz="2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6625" y="1296591"/>
            <a:ext cx="2077522" cy="20775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700582" y="3547110"/>
            <a:ext cx="1629489" cy="203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Subscribers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484703" y="3889296"/>
            <a:ext cx="8061365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2,847 customers opted in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3663553" y="5287804"/>
            <a:ext cx="1703546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27%</a:t>
            </a:r>
            <a:endParaRPr lang="en-US" sz="2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5" y="4422219"/>
            <a:ext cx="2077522" cy="207752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700582" y="6672739"/>
            <a:ext cx="1629489" cy="203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Non-Subscribers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484703" y="7014924"/>
            <a:ext cx="8061365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1,053 customers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84703" y="7392114"/>
            <a:ext cx="8061365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Key Finding: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Repeat buyers (5+ purchases) show strong subscription correlation with 958 subscribed vs 2,518 non-subscribed</a:t>
            </a:r>
            <a:endParaRPr lang="en-US" sz="10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588" y="1262063"/>
            <a:ext cx="5261610" cy="52616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63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8984" y="528399"/>
            <a:ext cx="5382816" cy="565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Top Performing Products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158984" y="1381839"/>
            <a:ext cx="7798832" cy="1980605"/>
          </a:xfrm>
          <a:prstGeom prst="roundRect">
            <a:avLst>
              <a:gd name="adj" fmla="val 4075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81844" y="1404699"/>
            <a:ext cx="768668" cy="1934885"/>
          </a:xfrm>
          <a:prstGeom prst="roundRect">
            <a:avLst>
              <a:gd name="adj" fmla="val 6932"/>
            </a:avLst>
          </a:prstGeom>
          <a:solidFill>
            <a:srgbClr val="FAF5EB"/>
          </a:solidFill>
          <a:ln/>
        </p:spPr>
      </p:sp>
      <p:sp>
        <p:nvSpPr>
          <p:cNvPr id="6" name="Text 3"/>
          <p:cNvSpPr/>
          <p:nvPr/>
        </p:nvSpPr>
        <p:spPr>
          <a:xfrm>
            <a:off x="6418183" y="2191941"/>
            <a:ext cx="288250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7142678" y="1596866"/>
            <a:ext cx="2260759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Highest Rated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142678" y="1994654"/>
            <a:ext cx="660011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Gloves: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3.86 rating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142678" y="2417326"/>
            <a:ext cx="660011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Sandals: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3.84 rating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142678" y="2839998"/>
            <a:ext cx="660011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Boots: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3.82 rating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158984" y="3554611"/>
            <a:ext cx="7798832" cy="1980605"/>
          </a:xfrm>
          <a:prstGeom prst="roundRect">
            <a:avLst>
              <a:gd name="adj" fmla="val 4075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181844" y="3577471"/>
            <a:ext cx="768668" cy="1934885"/>
          </a:xfrm>
          <a:prstGeom prst="roundRect">
            <a:avLst>
              <a:gd name="adj" fmla="val 6932"/>
            </a:avLst>
          </a:prstGeom>
          <a:solidFill>
            <a:srgbClr val="FAF5EB"/>
          </a:solidFill>
          <a:ln/>
        </p:spPr>
      </p:sp>
      <p:sp>
        <p:nvSpPr>
          <p:cNvPr id="13" name="Text 10"/>
          <p:cNvSpPr/>
          <p:nvPr/>
        </p:nvSpPr>
        <p:spPr>
          <a:xfrm>
            <a:off x="6418183" y="4364712"/>
            <a:ext cx="288250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7142678" y="3769638"/>
            <a:ext cx="2260759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Most Purchased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142678" y="4167426"/>
            <a:ext cx="660011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Blouse: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171 orders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142678" y="4590098"/>
            <a:ext cx="660011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Jewelry: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171 orders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7142678" y="5012769"/>
            <a:ext cx="660011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Pants: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171 orders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6158984" y="5727383"/>
            <a:ext cx="7798832" cy="1980605"/>
          </a:xfrm>
          <a:prstGeom prst="roundRect">
            <a:avLst>
              <a:gd name="adj" fmla="val 4075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6181844" y="5750243"/>
            <a:ext cx="768668" cy="1934885"/>
          </a:xfrm>
          <a:prstGeom prst="roundRect">
            <a:avLst>
              <a:gd name="adj" fmla="val 6932"/>
            </a:avLst>
          </a:prstGeom>
          <a:solidFill>
            <a:srgbClr val="FAF5EB"/>
          </a:solidFill>
          <a:ln/>
        </p:spPr>
      </p:sp>
      <p:sp>
        <p:nvSpPr>
          <p:cNvPr id="20" name="Text 17"/>
          <p:cNvSpPr/>
          <p:nvPr/>
        </p:nvSpPr>
        <p:spPr>
          <a:xfrm>
            <a:off x="6418183" y="6537484"/>
            <a:ext cx="288250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2250" dirty="0"/>
          </a:p>
        </p:txBody>
      </p:sp>
      <p:sp>
        <p:nvSpPr>
          <p:cNvPr id="21" name="Text 18"/>
          <p:cNvSpPr/>
          <p:nvPr/>
        </p:nvSpPr>
        <p:spPr>
          <a:xfrm>
            <a:off x="7142678" y="5942409"/>
            <a:ext cx="2260759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Discount Dependent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142678" y="6340197"/>
            <a:ext cx="660011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Hat: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50% discounted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7142678" y="6762869"/>
            <a:ext cx="660011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Sneakers: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49% discounted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7142678" y="7185541"/>
            <a:ext cx="660011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Coat: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49% discounted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573" y="461605"/>
            <a:ext cx="6029325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Age Group Revenue Distribution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573" y="1291114"/>
            <a:ext cx="13455253" cy="75348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7573" y="9014817"/>
            <a:ext cx="13455253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Young customers lead revenue generation. Target marketing campaigns toward this demographic for maximum ROI.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2025-11-19T23:08:30Z</dcterms:created>
  <dcterms:modified xsi:type="dcterms:W3CDTF">2025-11-19T23:08:30Z</dcterms:modified>
</cp:coreProperties>
</file>